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16" r:id="rId24"/>
    <p:sldId id="400" r:id="rId25"/>
    <p:sldId id="39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Main" id="{FCD7AA9B-43BA-4D11-AA3C-50C6DAACF204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82" d="100"/>
          <a:sy n="82" d="100"/>
        </p:scale>
        <p:origin x="72" y="16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3.xml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jetbrains.com/phpstorm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www.jetbrains.com/idea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6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980256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65657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Technologies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1728C-81F2-47E1-B5F1-5FB6D1CEA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639896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10F21C-5B22-43A6-97B9-63A8FFF44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492456"/>
            <a:ext cx="1151113" cy="1151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C5F0D-E714-4201-AC2B-D14C92307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109667"/>
            <a:ext cx="741943" cy="1079189"/>
          </a:xfrm>
          <a:prstGeom prst="roundRect">
            <a:avLst>
              <a:gd name="adj" fmla="val 62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theastrainings.com/images/php_icon.png">
            <a:extLst>
              <a:ext uri="{FF2B5EF4-FFF2-40B4-BE49-F238E27FC236}">
                <a16:creationId xmlns:a16="http://schemas.microsoft.com/office/drawing/2014/main" id="{9AD27EE5-AD48-473C-A6DC-58DC3ECB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194787"/>
            <a:ext cx="1092284" cy="1092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raw.githubusercontent.com/sschmid/Entitas-CSharp/develop/Readme/Images/csharp.png">
            <a:extLst>
              <a:ext uri="{FF2B5EF4-FFF2-40B4-BE49-F238E27FC236}">
                <a16:creationId xmlns:a16="http://schemas.microsoft.com/office/drawing/2014/main" id="{CEC84EE8-3A80-43A6-A8FE-EE4252C5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4" y="3371749"/>
            <a:ext cx="1164843" cy="1118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6144AF3A-E5BC-4B08-8439-C3EABF85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7917090" y="3383582"/>
            <a:ext cx="1244715" cy="12447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Свързано изображение">
            <a:extLst>
              <a:ext uri="{FF2B5EF4-FFF2-40B4-BE49-F238E27FC236}">
                <a16:creationId xmlns:a16="http://schemas.microsoft.com/office/drawing/2014/main" id="{A282F31D-A78A-4F3A-A711-E4FDCF30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092366" y="3253158"/>
            <a:ext cx="1251285" cy="1251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70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November – December 2017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Regular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03 January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3625798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23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  <a:p>
            <a:r>
              <a:rPr lang="en-US" dirty="0"/>
              <a:t>Homework (judge &amp; uploads)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Presence in class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776729" y="452712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coding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exercises only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Create an application which supports basic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Examples: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TODO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” (view / add / delete items),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Poll System</a:t>
            </a:r>
            <a:r>
              <a:rPr lang="en-US" dirty="0"/>
              <a:t>” (vote, list / delete votes),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Bookmarks</a:t>
            </a:r>
            <a:r>
              <a:rPr lang="en-US" dirty="0"/>
              <a:t>” (add / delete bookmarks)</a:t>
            </a:r>
          </a:p>
          <a:p>
            <a:pPr lvl="1"/>
            <a:r>
              <a:rPr lang="en-US" dirty="0"/>
              <a:t>Write the app 4 times: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spcBef>
                <a:spcPts val="1200"/>
              </a:spcBef>
            </a:pPr>
            <a:r>
              <a:rPr lang="en-US" dirty="0"/>
              <a:t>Exam time: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spcBef>
                <a:spcPts val="1200"/>
              </a:spcBef>
            </a:pPr>
            <a:r>
              <a:rPr lang="en-US" dirty="0"/>
              <a:t>Exam check-up: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2-3 hours</a:t>
            </a:r>
            <a:r>
              <a:rPr lang="en-US" dirty="0"/>
              <a:t> (immediately after the exam)</a:t>
            </a:r>
          </a:p>
          <a:p>
            <a:pPr lvl="1"/>
            <a:r>
              <a:rPr lang="en-US" dirty="0"/>
              <a:t>Trainers / assistants check your solution on your laptop</a:t>
            </a:r>
          </a:p>
          <a:p>
            <a:pPr lvl="1"/>
            <a:r>
              <a:rPr lang="en-US" dirty="0"/>
              <a:t>You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allowed to modify your code after the exam ends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0458403"/>
                  </p:ext>
                </p:extLst>
              </p:nvPr>
            </p:nvGraphicFramePr>
            <p:xfrm>
              <a:off x="719181" y="1219012"/>
              <a:ext cx="4232231" cy="2381250"/>
            </p:xfrm>
            <a:graphic>
              <a:graphicData uri="http://schemas.microsoft.com/office/powerpoint/2016/slidezoom">
                <pslz:sldZm>
                  <pslz:sldZmObj sldId="467" cId="4076945433">
                    <pslz:zmPr id="{FE992A79-DC3F-4606-BC2D-DC9A1BE085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181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420968"/>
                  </p:ext>
                </p:extLst>
              </p:nvPr>
            </p:nvGraphicFramePr>
            <p:xfrm>
              <a:off x="7334073" y="1219012"/>
              <a:ext cx="4232231" cy="2381250"/>
            </p:xfrm>
            <a:graphic>
              <a:graphicData uri="http://schemas.microsoft.com/office/powerpoint/2016/slidezoom">
                <pslz:sldZm>
                  <pslz:sldZmObj sldId="472" cId="3828969585">
                    <pslz:zmPr id="{A6122D3A-3AA6-4132-BCC3-54293F899B1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4073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5787445"/>
                  </p:ext>
                </p:extLst>
              </p:nvPr>
            </p:nvGraphicFramePr>
            <p:xfrm>
              <a:off x="719181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4" cId="2209424934">
                    <pslz:zmPr id="{E816FBDB-980B-4121-A3B6-AD042D8769B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181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424777"/>
                  </p:ext>
                </p:extLst>
              </p:nvPr>
            </p:nvGraphicFramePr>
            <p:xfrm>
              <a:off x="7334073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7" cId="3514135177">
                    <pslz:zmPr id="{2A0F5483-9989-41D5-A0B3-36DC8C6C31C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4073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https://jetbrains.com/phpstorm/</a:t>
            </a:r>
            <a:r>
              <a:rPr lang="en-US" dirty="0"/>
              <a:t> – for PHP</a:t>
            </a:r>
            <a:endParaRPr lang="en-US" noProof="1"/>
          </a:p>
          <a:p>
            <a:pPr>
              <a:lnSpc>
                <a:spcPct val="12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r>
              <a:rPr lang="en-US" dirty="0"/>
              <a:t> – for JS</a:t>
            </a:r>
          </a:p>
          <a:p>
            <a:pPr>
              <a:lnSpc>
                <a:spcPct val="12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  <a:p>
            <a:pPr>
              <a:lnSpc>
                <a:spcPct val="12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6"/>
              </a:rPr>
              <a:t>https://www.visualstudio.com</a:t>
            </a:r>
            <a:r>
              <a:rPr lang="en-US" dirty="0"/>
              <a:t> – for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23" y="4648200"/>
            <a:ext cx="1673774" cy="1636395"/>
          </a:xfrm>
          <a:prstGeom prst="rect">
            <a:avLst/>
          </a:prstGeom>
        </p:spPr>
      </p:pic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431" y="4648200"/>
            <a:ext cx="1636395" cy="1636395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6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42" y="4679643"/>
            <a:ext cx="1530433" cy="15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5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06" y="4649270"/>
            <a:ext cx="1612841" cy="16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</a:t>
            </a:r>
            <a:r>
              <a:rPr lang="en-US"/>
              <a:t>Course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dirty="0"/>
              <a:t>The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  <a:r>
              <a:rPr lang="bg-BG" dirty="0"/>
              <a:t>"</a:t>
            </a:r>
            <a:r>
              <a:rPr lang="en-US" dirty="0"/>
              <a:t>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5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&amp;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7514062" y="4474363"/>
            <a:ext cx="1514774" cy="1514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304872" y="4732148"/>
            <a:ext cx="1061668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7133880" y="2318554"/>
            <a:ext cx="1422333" cy="1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4" y="3256936"/>
            <a:ext cx="1472630" cy="1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html icon">
            <a:extLst>
              <a:ext uri="{FF2B5EF4-FFF2-40B4-BE49-F238E27FC236}">
                <a16:creationId xmlns:a16="http://schemas.microsoft.com/office/drawing/2014/main" id="{5F3E4FEF-9D2C-4AA6-A88A-2ECF3C4B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865306" y="1322694"/>
            <a:ext cx="1656716" cy="16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>
            <a:extLst>
              <a:ext uri="{FF2B5EF4-FFF2-40B4-BE49-F238E27FC236}">
                <a16:creationId xmlns:a16="http://schemas.microsoft.com/office/drawing/2014/main" id="{60B10A8F-AAD7-48E0-89F8-56DA2C1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890173" y="1862109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2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516210" y="3141845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513640" y="4745447"/>
            <a:ext cx="1103127" cy="1395750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149541" y="2985453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2" y="4830993"/>
            <a:ext cx="1409460" cy="13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36FF21AF-A5B6-4ACA-9E3C-89654983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Свързано изображение">
            <a:extLst>
              <a:ext uri="{FF2B5EF4-FFF2-40B4-BE49-F238E27FC236}">
                <a16:creationId xmlns:a16="http://schemas.microsoft.com/office/drawing/2014/main" id="{B8F08F65-9818-4522-A743-311F01D2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5122" y="1300980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67933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0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Basics of HTML &amp; CSS, Creating the Blog Design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JavaScript, Express and MongoDB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ES6, Node.js, Express.js, MongoDB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Creating a blog with Express.js and MongoDB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PHP, MySQL and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Symfony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XAMPP, PHP 7, MySQL, Doctrine, </a:t>
            </a:r>
            <a:r>
              <a:rPr lang="en-US" dirty="0" err="1"/>
              <a:t>Symfony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Creating a blog with </a:t>
            </a:r>
            <a:r>
              <a:rPr lang="en-US" dirty="0" err="1"/>
              <a:t>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8862674" y="3127631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287082" y="4888768"/>
            <a:ext cx="1430193" cy="1430194"/>
          </a:xfrm>
          <a:prstGeom prst="roundRect">
            <a:avLst>
              <a:gd name="adj" fmla="val 336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01522330-2E59-421E-BFBA-2408F866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Свързано изображение">
            <a:extLst>
              <a:ext uri="{FF2B5EF4-FFF2-40B4-BE49-F238E27FC236}">
                <a16:creationId xmlns:a16="http://schemas.microsoft.com/office/drawing/2014/main" id="{3310005E-7551-467D-9F6D-70E40A67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1125" y="1140649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38750-4B71-403E-893D-63344BA6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10019129" y="5152722"/>
            <a:ext cx="1670449" cy="902286"/>
          </a:xfrm>
          <a:prstGeom prst="roundRect">
            <a:avLst>
              <a:gd name="adj" fmla="val 458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55F96-1F65-4D59-9290-4C21101B2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56035">
            <a:off x="10481866" y="3242195"/>
            <a:ext cx="1044508" cy="1166407"/>
          </a:xfrm>
          <a:prstGeom prst="roundRect">
            <a:avLst>
              <a:gd name="adj" fmla="val 6574"/>
            </a:avLst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9, Hibernate, Spring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6, Entity Framework, ASP.NET MVC, SQL Server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8990467" y="1583950"/>
            <a:ext cx="1185741" cy="1657445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048">
            <a:off x="8266501" y="4997863"/>
            <a:ext cx="1550406" cy="14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Резултат с изображение за spring mvc logo">
            <a:extLst>
              <a:ext uri="{FF2B5EF4-FFF2-40B4-BE49-F238E27FC236}">
                <a16:creationId xmlns:a16="http://schemas.microsoft.com/office/drawing/2014/main" id="{F9E608A0-B9F7-4058-A3E2-ADD40DEE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960">
            <a:off x="7043833" y="679048"/>
            <a:ext cx="1613167" cy="944140"/>
          </a:xfrm>
          <a:prstGeom prst="roundRect">
            <a:avLst>
              <a:gd name="adj" fmla="val 620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6334A-6593-453F-9E1E-A1FA12FF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587">
            <a:off x="10481718" y="1179713"/>
            <a:ext cx="1181485" cy="877780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DCFCC-FADF-458E-99F7-9A291750B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2839">
            <a:off x="10127061" y="4033199"/>
            <a:ext cx="1385575" cy="871652"/>
          </a:xfrm>
          <a:prstGeom prst="roundRect">
            <a:avLst>
              <a:gd name="adj" fmla="val 6205"/>
            </a:avLst>
          </a:prstGeom>
        </p:spPr>
      </p:pic>
      <p:pic>
        <p:nvPicPr>
          <p:cNvPr id="4104" name="Picture 8" descr="Резултат с изображение за entity framework">
            <a:extLst>
              <a:ext uri="{FF2B5EF4-FFF2-40B4-BE49-F238E27FC236}">
                <a16:creationId xmlns:a16="http://schemas.microsoft.com/office/drawing/2014/main" id="{82D60FAD-5A96-4EE0-9F07-FAC56CC13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75703">
            <a:off x="10103807" y="5471255"/>
            <a:ext cx="1594248" cy="723658"/>
          </a:xfrm>
          <a:prstGeom prst="roundRect">
            <a:avLst>
              <a:gd name="adj" fmla="val 4492"/>
            </a:avLst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728</TotalTime>
  <Words>882</Words>
  <Application>Microsoft Office PowerPoint</Application>
  <PresentationFormat>Custom</PresentationFormat>
  <Paragraphs>160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Software Technologies</vt:lpstr>
      <vt:lpstr>Training Duration and Schedule</vt:lpstr>
      <vt:lpstr>The Trainers Team</vt:lpstr>
      <vt:lpstr>Trainers Team</vt:lpstr>
      <vt:lpstr>Software Technologies</vt:lpstr>
      <vt:lpstr>Scoring System for the Course</vt:lpstr>
      <vt:lpstr>Homework Assignments</vt:lpstr>
      <vt:lpstr>Practical Exam</vt:lpstr>
      <vt:lpstr>Learn to Search in Internet &amp; Find Solutions!</vt:lpstr>
      <vt:lpstr>Resources</vt:lpstr>
      <vt:lpstr>Course Web Site &amp; Forums</vt:lpstr>
      <vt:lpstr>The Software Technologies Slides and Videos</vt:lpstr>
      <vt:lpstr>Recommended Software</vt:lpstr>
      <vt:lpstr>Software Technologies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158</cp:revision>
  <dcterms:created xsi:type="dcterms:W3CDTF">2014-01-02T17:00:34Z</dcterms:created>
  <dcterms:modified xsi:type="dcterms:W3CDTF">2017-11-06T08:48:01Z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